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51435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3" roundtripDataSignature="AMtx7mj5UmGLvBufFjCtVe86XvCOck5h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customschemas.google.com/relationships/presentationmetadata" Target="meta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" name="Google Shape;18;p1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" name="Google Shape;29;p3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lang="en-US" sz="12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a035bfef72_0_7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g3a035bfef72_0_7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3a035bfef72_0_7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lang="en-US" sz="12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a035bfef72_0_20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g3a035bfef72_0_20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g3a035bfef72_0_20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lang="en-US" sz="12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a035bfef72_0_43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g3a035bfef72_0_43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3a035bfef72_0_43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lang="en-US" sz="12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a035bfef72_0_133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" name="Google Shape;67;g3a035bfef72_0_133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3a035bfef72_0_133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lang="en-US" sz="12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a035bfef72_0_70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g3a035bfef72_0_70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3a035bfef72_0_70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lang="en-US" sz="12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a035bfef72_0_158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" name="Google Shape;104;g3a035bfef72_0_158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3a035bfef72_0_158:notes"/>
          <p:cNvSpPr txBox="1"/>
          <p:nvPr>
            <p:ph idx="12" type="sldNum"/>
          </p:nvPr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10.png"/><Relationship Id="rId8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18.png"/><Relationship Id="rId5" Type="http://schemas.openxmlformats.org/officeDocument/2006/relationships/image" Target="../media/image8.jpg"/><Relationship Id="rId6" Type="http://schemas.openxmlformats.org/officeDocument/2006/relationships/image" Target="../media/image2.png"/><Relationship Id="rId7" Type="http://schemas.openxmlformats.org/officeDocument/2006/relationships/image" Target="../media/image15.jpg"/><Relationship Id="rId8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9" Type="http://schemas.openxmlformats.org/officeDocument/2006/relationships/image" Target="../media/image17.png"/><Relationship Id="rId5" Type="http://schemas.openxmlformats.org/officeDocument/2006/relationships/image" Target="../media/image5.png"/><Relationship Id="rId6" Type="http://schemas.openxmlformats.org/officeDocument/2006/relationships/hyperlink" Target="mailto:rcmachado@inmetro.gov.br" TargetMode="External"/><Relationship Id="rId7" Type="http://schemas.openxmlformats.org/officeDocument/2006/relationships/hyperlink" Target="mailto:raphaelmachado@ic.uff.br" TargetMode="External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oai/share/7f4367ea-abe9-40a2-bc37-dde418f6bd33.png" id="21" name="Google Shape;21;p1"/>
          <p:cNvPicPr preferRelativeResize="0"/>
          <p:nvPr/>
        </p:nvPicPr>
        <p:blipFill rotWithShape="1">
          <a:blip r:embed="rId3">
            <a:alphaModFix/>
          </a:blip>
          <a:srcRect b="0" l="12963" r="12962" t="0"/>
          <a:stretch/>
        </p:blipFill>
        <p:spPr>
          <a:xfrm>
            <a:off x="4572000" y="0"/>
            <a:ext cx="45716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"/>
          <p:cNvSpPr/>
          <p:nvPr/>
        </p:nvSpPr>
        <p:spPr>
          <a:xfrm>
            <a:off x="385175" y="2527575"/>
            <a:ext cx="38754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1" lang="en-US" sz="19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Metodologia de Avaliação de Maturidade em Indústria 4.0</a:t>
            </a:r>
            <a:endParaRPr b="0" i="0" sz="2000" u="none" cap="none" strike="noStrike">
              <a:solidFill>
                <a:srgbClr val="729FC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1" title="generated-image (1)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912" y="209925"/>
            <a:ext cx="3569776" cy="2231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"/>
          <p:cNvSpPr/>
          <p:nvPr/>
        </p:nvSpPr>
        <p:spPr>
          <a:xfrm rot="10800000">
            <a:off x="4562224" y="0"/>
            <a:ext cx="3072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" name="Google Shape;2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26576" y="4368550"/>
            <a:ext cx="1731125" cy="65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"/>
          <p:cNvSpPr/>
          <p:nvPr/>
        </p:nvSpPr>
        <p:spPr>
          <a:xfrm>
            <a:off x="404976" y="3458425"/>
            <a:ext cx="3657300" cy="15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Equipe</a:t>
            </a:r>
            <a:endParaRPr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Coordenação Geral:</a:t>
            </a:r>
            <a:r>
              <a:rPr lang="en-US" sz="13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i="0" lang="en-US" sz="1300" u="sng" cap="none" strike="noStrike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Raphael Machado</a:t>
            </a:r>
            <a:r>
              <a:rPr b="1" lang="en-US" sz="13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-US" sz="1300" u="none" cap="none" strike="noStrike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D.Sc.</a:t>
            </a:r>
            <a:endParaRPr b="1" i="0" sz="1300" u="none" cap="none" strike="noStrike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Líder</a:t>
            </a:r>
            <a:r>
              <a:rPr b="0" i="0" lang="en-US" sz="1300" u="none" cap="none" strike="noStrike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 Técnico:</a:t>
            </a:r>
            <a:r>
              <a:rPr lang="en-US" sz="13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i="0" lang="en-US" sz="1300" u="none" cap="none" strike="noStrike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Wladmir Chapett</a:t>
            </a:r>
            <a:r>
              <a:rPr b="1" lang="en-US" sz="13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a, </a:t>
            </a:r>
            <a:r>
              <a:rPr b="1" i="0" lang="en-US" sz="1300" u="none" cap="none" strike="noStrike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D.Sc</a:t>
            </a:r>
            <a:r>
              <a:rPr b="1" lang="en-US" sz="13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i="0" sz="1300" u="none" cap="none" strike="noStrike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Equipe</a:t>
            </a:r>
            <a:r>
              <a:rPr lang="en-US" sz="13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:		</a:t>
            </a:r>
            <a:r>
              <a:rPr b="1" i="0" lang="en-US" sz="1300" u="none" cap="none" strike="noStrike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Cristiano Castro</a:t>
            </a:r>
            <a:r>
              <a:rPr b="1" lang="en-US" sz="13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, M.Sc.</a:t>
            </a:r>
            <a:endParaRPr b="1" i="0" sz="1300" u="none" cap="none" strike="noStrike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300" u="none" cap="none" strike="noStrike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Ewerton Madruga</a:t>
            </a:r>
            <a:r>
              <a:rPr b="1" lang="en-US" sz="13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-US" sz="1300" u="none" cap="none" strike="noStrike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Ph.D.</a:t>
            </a:r>
            <a:endParaRPr b="1" i="0" sz="1300" u="none" cap="none" strike="noStrike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300" u="none" cap="none" strike="noStrike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Flávia Agostini</a:t>
            </a:r>
            <a:r>
              <a:rPr b="1" lang="en-US" sz="13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-US" sz="1300" u="none" cap="none" strike="noStrike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D.Sc.</a:t>
            </a:r>
            <a:endParaRPr b="1" i="0" sz="1300" u="none" cap="none" strike="noStrike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300" u="none" cap="none" strike="noStrike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Wilson Mello Jr.</a:t>
            </a:r>
            <a:r>
              <a:rPr b="1" lang="en-US" sz="13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-US" sz="1300" u="none" cap="none" strike="noStrike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D.Sc.</a:t>
            </a:r>
            <a:endParaRPr b="1" i="0" sz="1300" u="none" cap="none" strike="noStrike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/>
          <p:nvPr/>
        </p:nvSpPr>
        <p:spPr>
          <a:xfrm>
            <a:off x="274320" y="274320"/>
            <a:ext cx="8595000" cy="502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30A18"/>
                </a:solidFill>
              </a:rPr>
              <a:t>Indústria 4.0: Contextos Global e Brasileiro</a:t>
            </a:r>
            <a:endParaRPr b="0" i="0" sz="2400" u="none" cap="none" strike="noStrike">
              <a:solidFill>
                <a:srgbClr val="729FC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3" title="generated-image (1)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7086" y="77750"/>
            <a:ext cx="1026349" cy="64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5" y="971262"/>
            <a:ext cx="3953599" cy="18766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" name="Google Shape;35;p3"/>
          <p:cNvPicPr preferRelativeResize="0"/>
          <p:nvPr/>
        </p:nvPicPr>
        <p:blipFill rotWithShape="1">
          <a:blip r:embed="rId5">
            <a:alphaModFix/>
          </a:blip>
          <a:srcRect b="20835" l="0" r="0" t="0"/>
          <a:stretch/>
        </p:blipFill>
        <p:spPr>
          <a:xfrm>
            <a:off x="5186853" y="960663"/>
            <a:ext cx="3317570" cy="834962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" name="Google Shape;3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076" y="3157825"/>
            <a:ext cx="3040087" cy="181505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" name="Google Shape;37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0816" y="1979375"/>
            <a:ext cx="2103659" cy="2993499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" name="Google Shape;38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4225" y="1979388"/>
            <a:ext cx="2120891" cy="29934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a035bfef72_0_7"/>
          <p:cNvSpPr/>
          <p:nvPr/>
        </p:nvSpPr>
        <p:spPr>
          <a:xfrm>
            <a:off x="274320" y="274320"/>
            <a:ext cx="8595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30A18"/>
                </a:solidFill>
              </a:rPr>
              <a:t>Objetivo do Projeto Maturidade 4.0</a:t>
            </a:r>
            <a:endParaRPr b="0" i="0" sz="2400" u="none" cap="none" strike="noStrike">
              <a:solidFill>
                <a:srgbClr val="729FC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Google Shape;45;g3a035bfef72_0_7" title="generated-image (1)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7086" y="77750"/>
            <a:ext cx="1026349" cy="64147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g3a035bfef72_0_7"/>
          <p:cNvSpPr/>
          <p:nvPr/>
        </p:nvSpPr>
        <p:spPr>
          <a:xfrm>
            <a:off x="1311150" y="2079450"/>
            <a:ext cx="6521700" cy="9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114300" marR="0" rtl="0" algn="ctr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2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Desenvolver uma </a:t>
            </a:r>
            <a:r>
              <a:rPr b="1" lang="en-US" sz="22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metodologia</a:t>
            </a:r>
            <a:r>
              <a:rPr lang="en-US" sz="22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 para a avaliação da maturidade de empresas industriais no uso de ferramentas e métodos da Indústria 4.0</a:t>
            </a:r>
            <a:endParaRPr b="1" i="0" sz="2200" u="none" cap="none" strike="noStrike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a035bfef72_0_20"/>
          <p:cNvSpPr/>
          <p:nvPr/>
        </p:nvSpPr>
        <p:spPr>
          <a:xfrm>
            <a:off x="274320" y="274320"/>
            <a:ext cx="8595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30A18"/>
                </a:solidFill>
              </a:rPr>
              <a:t>Visão Geral da Metodologia</a:t>
            </a:r>
            <a:endParaRPr b="0" i="0" sz="2400" u="none" cap="none" strike="noStrike">
              <a:solidFill>
                <a:srgbClr val="729FC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g3a035bfef72_0_20" title="generated-image (1)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7086" y="77750"/>
            <a:ext cx="1026349" cy="64147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g3a035bfef72_0_20"/>
          <p:cNvSpPr/>
          <p:nvPr/>
        </p:nvSpPr>
        <p:spPr>
          <a:xfrm>
            <a:off x="274325" y="1127450"/>
            <a:ext cx="8220000" cy="37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Princípios</a:t>
            </a:r>
            <a:endParaRPr sz="18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1600"/>
              <a:buFont typeface="Calibri"/>
              <a:buChar char="-"/>
            </a:pPr>
            <a:r>
              <a:rPr lang="en-US" sz="16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Rigor Técnico-Científico: Reprodutibilidade</a:t>
            </a:r>
            <a:endParaRPr sz="16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1600"/>
              <a:buFont typeface="Calibri"/>
              <a:buChar char="-"/>
            </a:pPr>
            <a:r>
              <a:rPr lang="en-US" sz="16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Interoperabilidade: Alinhamento a padrões internacionais</a:t>
            </a:r>
            <a:endParaRPr sz="16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1600"/>
              <a:buFont typeface="Calibri"/>
              <a:buChar char="-"/>
            </a:pPr>
            <a:r>
              <a:rPr lang="en-US" sz="16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Acessibilidade: Facilidade de execução e auditoria</a:t>
            </a:r>
            <a:endParaRPr sz="16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sz="18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1600"/>
              <a:buFont typeface="Calibri"/>
              <a:buChar char="-"/>
            </a:pPr>
            <a:r>
              <a:rPr lang="en-US" sz="16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Acatech: principal referência acadêmica</a:t>
            </a:r>
            <a:endParaRPr sz="16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1600"/>
              <a:buFont typeface="Calibri"/>
              <a:buChar char="-"/>
            </a:pPr>
            <a:r>
              <a:rPr lang="en-US" sz="16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SIRI: validação internacional em larga escala</a:t>
            </a:r>
            <a:endParaRPr sz="16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Visão Geral</a:t>
            </a:r>
            <a:endParaRPr sz="18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1600"/>
              <a:buFont typeface="Calibri"/>
              <a:buChar char="-"/>
            </a:pPr>
            <a:r>
              <a:rPr lang="en-US" sz="16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Escala variando de 0 a 6</a:t>
            </a:r>
            <a:endParaRPr sz="16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1600"/>
              <a:buFont typeface="Calibri"/>
              <a:buChar char="-"/>
            </a:pPr>
            <a:r>
              <a:rPr lang="en-US" sz="16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Mapeamento Capacidades (Acatech) &lt;-&gt; Dimensões (SIRI).</a:t>
            </a:r>
            <a:endParaRPr sz="16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1600"/>
              <a:buFont typeface="Calibri"/>
              <a:buChar char="-"/>
            </a:pPr>
            <a:r>
              <a:rPr lang="en-US" sz="16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26 “Capacidades” com 87 “Variáveis” de medição</a:t>
            </a:r>
            <a:endParaRPr sz="16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1600"/>
              <a:buFont typeface="Calibri"/>
              <a:buChar char="-"/>
            </a:pPr>
            <a:r>
              <a:rPr lang="en-US" sz="16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Granularidade na casa do “centésimo de unidade”</a:t>
            </a:r>
            <a:endParaRPr sz="16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" name="Google Shape;55;g3a035bfef72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6750" y="984300"/>
            <a:ext cx="2602075" cy="21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g3a035bfef72_0_20" title="areas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0303" y="2870797"/>
            <a:ext cx="2118375" cy="204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a035bfef72_0_43"/>
          <p:cNvSpPr/>
          <p:nvPr/>
        </p:nvSpPr>
        <p:spPr>
          <a:xfrm>
            <a:off x="274320" y="274320"/>
            <a:ext cx="8595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30A18"/>
                </a:solidFill>
              </a:rPr>
              <a:t>Desenvolvimento da </a:t>
            </a:r>
            <a:r>
              <a:rPr lang="en-US" sz="2400">
                <a:solidFill>
                  <a:srgbClr val="030A18"/>
                </a:solidFill>
              </a:rPr>
              <a:t>Metodologia</a:t>
            </a:r>
            <a:endParaRPr b="0" i="0" sz="2400" u="none" cap="none" strike="noStrike">
              <a:solidFill>
                <a:srgbClr val="729FC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g3a035bfef72_0_43" title="generated-image (1)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7086" y="77750"/>
            <a:ext cx="1026349" cy="64147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g3a035bfef72_0_43"/>
          <p:cNvSpPr/>
          <p:nvPr/>
        </p:nvSpPr>
        <p:spPr>
          <a:xfrm>
            <a:off x="274325" y="1127450"/>
            <a:ext cx="8220000" cy="37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30A18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Mapeamento entre Capacidades/Acatech e Dimensões/SIRI:	100%</a:t>
            </a:r>
            <a:endParaRPr sz="18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500"/>
              </a:spcBef>
              <a:spcAft>
                <a:spcPts val="0"/>
              </a:spcAft>
              <a:buClr>
                <a:srgbClr val="030A18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Elaboração das variáveis de medição (perguntas+evidências): 	100%</a:t>
            </a:r>
            <a:endParaRPr sz="18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500"/>
              </a:spcBef>
              <a:spcAft>
                <a:spcPts val="0"/>
              </a:spcAft>
              <a:buClr>
                <a:srgbClr val="030A18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Revisão por pares (manual) das variáveis de medição: 			80%</a:t>
            </a:r>
            <a:endParaRPr sz="18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500"/>
              </a:spcBef>
              <a:spcAft>
                <a:spcPts val="0"/>
              </a:spcAft>
              <a:buClr>
                <a:srgbClr val="030A18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Revisão automatizada (IA) das variáveis de medição: 			não iniciada</a:t>
            </a:r>
            <a:endParaRPr sz="18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500"/>
              </a:spcBef>
              <a:spcAft>
                <a:spcPts val="0"/>
              </a:spcAft>
              <a:buClr>
                <a:srgbClr val="030A18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Validação de métodos (execução de avaliação-piloto): 			não iniciada</a:t>
            </a:r>
            <a:br>
              <a:rPr lang="en-U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&gt;&gt;&gt; Atividade "paralela": sistema de auto-avaliação</a:t>
            </a:r>
            <a:endParaRPr sz="18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500"/>
              </a:spcBef>
              <a:spcAft>
                <a:spcPts val="0"/>
              </a:spcAft>
              <a:buClr>
                <a:srgbClr val="030A18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Consulta Pública</a:t>
            </a:r>
            <a:endParaRPr sz="18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500"/>
              </a:spcBef>
              <a:spcAft>
                <a:spcPts val="0"/>
              </a:spcAft>
              <a:buClr>
                <a:srgbClr val="030A18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Publicação da versão final da Metodologia</a:t>
            </a:r>
            <a:endParaRPr sz="18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6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035bfef72_0_133"/>
          <p:cNvSpPr/>
          <p:nvPr/>
        </p:nvSpPr>
        <p:spPr>
          <a:xfrm>
            <a:off x="274320" y="274320"/>
            <a:ext cx="8595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30A18"/>
                </a:solidFill>
              </a:rPr>
              <a:t>Ações para Engajamento da Comunidade</a:t>
            </a:r>
            <a:endParaRPr b="0" i="0" sz="2400" u="none" cap="none" strike="noStrike">
              <a:solidFill>
                <a:srgbClr val="729FC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g3a035bfef72_0_133" title="generated-image (1)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7086" y="77750"/>
            <a:ext cx="1026349" cy="64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3a035bfef72_0_133"/>
          <p:cNvPicPr preferRelativeResize="0"/>
          <p:nvPr/>
        </p:nvPicPr>
        <p:blipFill rotWithShape="1">
          <a:blip r:embed="rId4">
            <a:alphaModFix amt="20000"/>
          </a:blip>
          <a:srcRect b="20808" l="18441" r="19152" t="12238"/>
          <a:stretch/>
        </p:blipFill>
        <p:spPr>
          <a:xfrm>
            <a:off x="619442" y="1036790"/>
            <a:ext cx="1701599" cy="182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de " id="73" name="Google Shape;73;g3a035bfef72_0_133"/>
          <p:cNvPicPr preferRelativeResize="0"/>
          <p:nvPr/>
        </p:nvPicPr>
        <p:blipFill rotWithShape="1">
          <a:blip r:embed="rId5">
            <a:alphaModFix amt="25000"/>
          </a:blip>
          <a:srcRect b="23027" l="18579" r="18117" t="12142"/>
          <a:stretch/>
        </p:blipFill>
        <p:spPr>
          <a:xfrm>
            <a:off x="3590102" y="1036791"/>
            <a:ext cx="1701599" cy="174262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3a035bfef72_0_133"/>
          <p:cNvSpPr/>
          <p:nvPr/>
        </p:nvSpPr>
        <p:spPr>
          <a:xfrm>
            <a:off x="355987" y="1637501"/>
            <a:ext cx="21702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Participação na </a:t>
            </a:r>
            <a:endParaRPr b="1" sz="17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Reunião do CAPDA</a:t>
            </a:r>
            <a:endParaRPr b="1" sz="17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g3a035bfef72_0_133"/>
          <p:cNvSpPr/>
          <p:nvPr/>
        </p:nvSpPr>
        <p:spPr>
          <a:xfrm>
            <a:off x="3105289" y="1554847"/>
            <a:ext cx="26712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Visitas / Missões Técnicas </a:t>
            </a:r>
            <a:br>
              <a:rPr b="1" lang="en-US" sz="17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7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em </a:t>
            </a:r>
            <a:r>
              <a:rPr b="1" lang="en-US" sz="17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1" lang="en-US" sz="17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mpresas </a:t>
            </a:r>
            <a:r>
              <a:rPr b="1" lang="en-US" sz="17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1" lang="en-US" sz="17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ndustriais</a:t>
            </a:r>
            <a:endParaRPr b="1" sz="17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g3a035bfef72_0_133"/>
          <p:cNvPicPr preferRelativeResize="0"/>
          <p:nvPr/>
        </p:nvPicPr>
        <p:blipFill rotWithShape="1">
          <a:blip r:embed="rId6">
            <a:alphaModFix amt="20000"/>
          </a:blip>
          <a:srcRect b="23224" l="16161" r="17135" t="11020"/>
          <a:stretch/>
        </p:blipFill>
        <p:spPr>
          <a:xfrm>
            <a:off x="6708639" y="1036794"/>
            <a:ext cx="1701601" cy="167751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3a035bfef72_0_133"/>
          <p:cNvSpPr/>
          <p:nvPr/>
        </p:nvSpPr>
        <p:spPr>
          <a:xfrm>
            <a:off x="6068846" y="1503084"/>
            <a:ext cx="27123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Reunião </a:t>
            </a:r>
            <a:r>
              <a:rPr b="1" lang="en-US" sz="17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lang="en-US" sz="17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berta com </a:t>
            </a:r>
            <a:br>
              <a:rPr b="1" lang="en-US" sz="17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7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Partes Interessadas</a:t>
            </a:r>
            <a:endParaRPr b="1" sz="17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m de " id="78" name="Google Shape;78;g3a035bfef72_0_133"/>
          <p:cNvPicPr preferRelativeResize="0"/>
          <p:nvPr/>
        </p:nvPicPr>
        <p:blipFill rotWithShape="1">
          <a:blip r:embed="rId7">
            <a:alphaModFix amt="20000"/>
          </a:blip>
          <a:srcRect b="23982" l="18956" r="18688" t="13662"/>
          <a:stretch/>
        </p:blipFill>
        <p:spPr>
          <a:xfrm>
            <a:off x="619432" y="3022938"/>
            <a:ext cx="1701599" cy="170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g3a035bfef72_0_133"/>
          <p:cNvPicPr preferRelativeResize="0"/>
          <p:nvPr/>
        </p:nvPicPr>
        <p:blipFill rotWithShape="1">
          <a:blip r:embed="rId8">
            <a:alphaModFix amt="18000"/>
          </a:blip>
          <a:srcRect b="23604" l="19085" r="18643" t="14796"/>
          <a:stretch/>
        </p:blipFill>
        <p:spPr>
          <a:xfrm>
            <a:off x="6708635" y="2974300"/>
            <a:ext cx="1701599" cy="1683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3a035bfef72_0_133"/>
          <p:cNvPicPr preferRelativeResize="0"/>
          <p:nvPr/>
        </p:nvPicPr>
        <p:blipFill rotWithShape="1">
          <a:blip r:embed="rId9">
            <a:alphaModFix amt="11000"/>
          </a:blip>
          <a:srcRect b="24227" l="20440" r="20035" t="12843"/>
          <a:stretch/>
        </p:blipFill>
        <p:spPr>
          <a:xfrm>
            <a:off x="3721195" y="2974266"/>
            <a:ext cx="1701599" cy="179893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g3a035bfef72_0_133"/>
          <p:cNvSpPr/>
          <p:nvPr/>
        </p:nvSpPr>
        <p:spPr>
          <a:xfrm>
            <a:off x="153550" y="3535800"/>
            <a:ext cx="26334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Seminário de divulgação do Projeto Maturidade 4.0</a:t>
            </a:r>
            <a:endParaRPr b="1" sz="17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g3a035bfef72_0_133"/>
          <p:cNvSpPr/>
          <p:nvPr/>
        </p:nvSpPr>
        <p:spPr>
          <a:xfrm>
            <a:off x="3236406" y="3501741"/>
            <a:ext cx="26712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Contato com empresas validadoras ("piloto")</a:t>
            </a:r>
            <a:endParaRPr b="1" sz="17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g3a035bfef72_0_133"/>
          <p:cNvSpPr/>
          <p:nvPr/>
        </p:nvSpPr>
        <p:spPr>
          <a:xfrm>
            <a:off x="6212927" y="3449991"/>
            <a:ext cx="27123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Consulta </a:t>
            </a:r>
            <a:r>
              <a:rPr b="1" lang="en-US" sz="17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1" lang="en-US" sz="17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ública sobre a Metodologia </a:t>
            </a:r>
            <a:r>
              <a:rPr b="1" lang="en-US" sz="17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1" lang="en-US" sz="17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esenvolvida</a:t>
            </a:r>
            <a:endParaRPr b="1" sz="17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a035bfef72_0_70"/>
          <p:cNvSpPr/>
          <p:nvPr/>
        </p:nvSpPr>
        <p:spPr>
          <a:xfrm>
            <a:off x="6299666" y="1710625"/>
            <a:ext cx="2712300" cy="2400600"/>
          </a:xfrm>
          <a:prstGeom prst="roundRect">
            <a:avLst>
              <a:gd fmla="val 8867" name="adj"/>
            </a:avLst>
          </a:prstGeom>
          <a:noFill/>
          <a:ln cap="flat" cmpd="sng" w="38100">
            <a:solidFill>
              <a:srgbClr val="0453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3a035bfef72_0_70"/>
          <p:cNvSpPr/>
          <p:nvPr/>
        </p:nvSpPr>
        <p:spPr>
          <a:xfrm>
            <a:off x="93135" y="1710625"/>
            <a:ext cx="2712300" cy="2400600"/>
          </a:xfrm>
          <a:prstGeom prst="roundRect">
            <a:avLst>
              <a:gd fmla="val 8867" name="adj"/>
            </a:avLst>
          </a:prstGeom>
          <a:noFill/>
          <a:ln cap="flat" cmpd="sng" w="38100">
            <a:solidFill>
              <a:srgbClr val="0453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3a035bfef72_0_70"/>
          <p:cNvSpPr/>
          <p:nvPr/>
        </p:nvSpPr>
        <p:spPr>
          <a:xfrm>
            <a:off x="3185773" y="1710625"/>
            <a:ext cx="2712300" cy="2400600"/>
          </a:xfrm>
          <a:prstGeom prst="roundRect">
            <a:avLst>
              <a:gd fmla="val 8867" name="adj"/>
            </a:avLst>
          </a:prstGeom>
          <a:noFill/>
          <a:ln cap="flat" cmpd="sng" w="38100">
            <a:solidFill>
              <a:srgbClr val="0453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3a035bfef72_0_70"/>
          <p:cNvSpPr/>
          <p:nvPr/>
        </p:nvSpPr>
        <p:spPr>
          <a:xfrm>
            <a:off x="274320" y="274320"/>
            <a:ext cx="8595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30A18"/>
                </a:solidFill>
              </a:rPr>
              <a:t>Modelos de Operação da Metodologia</a:t>
            </a:r>
            <a:endParaRPr b="0" i="0" sz="2400" u="none" cap="none" strike="noStrike">
              <a:solidFill>
                <a:srgbClr val="729FC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g3a035bfef72_0_70" title="generated-image (1)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7086" y="77750"/>
            <a:ext cx="1026349" cy="64147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3a035bfef72_0_70"/>
          <p:cNvSpPr/>
          <p:nvPr/>
        </p:nvSpPr>
        <p:spPr>
          <a:xfrm>
            <a:off x="313184" y="2002225"/>
            <a:ext cx="22722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Operação direta </a:t>
            </a:r>
            <a:br>
              <a:rPr lang="en-U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pelo Inmetro</a:t>
            </a:r>
            <a:endParaRPr sz="18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3a035bfef72_0_70"/>
          <p:cNvSpPr/>
          <p:nvPr/>
        </p:nvSpPr>
        <p:spPr>
          <a:xfrm>
            <a:off x="3226676" y="1968175"/>
            <a:ext cx="26712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Operação supervisionada/ </a:t>
            </a:r>
            <a:endParaRPr sz="18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revalidada pelo Inmetro</a:t>
            </a:r>
            <a:endParaRPr sz="18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3a035bfef72_0_70"/>
          <p:cNvSpPr/>
          <p:nvPr/>
        </p:nvSpPr>
        <p:spPr>
          <a:xfrm>
            <a:off x="6303147" y="1916425"/>
            <a:ext cx="27123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Reconhecimento de competência / acreditação</a:t>
            </a:r>
            <a:endParaRPr sz="18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g3a035bfef72_0_70"/>
          <p:cNvPicPr preferRelativeResize="0"/>
          <p:nvPr/>
        </p:nvPicPr>
        <p:blipFill rotWithShape="1">
          <a:blip r:embed="rId4">
            <a:alphaModFix/>
          </a:blip>
          <a:srcRect b="13935" l="14671" r="12410" t="13747"/>
          <a:stretch/>
        </p:blipFill>
        <p:spPr>
          <a:xfrm>
            <a:off x="856396" y="2742247"/>
            <a:ext cx="1185776" cy="117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3a035bfef72_0_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3286" y="2907923"/>
            <a:ext cx="922500" cy="9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3a035bfef72_0_70"/>
          <p:cNvPicPr preferRelativeResize="0"/>
          <p:nvPr/>
        </p:nvPicPr>
        <p:blipFill rotWithShape="1">
          <a:blip r:embed="rId6">
            <a:alphaModFix/>
          </a:blip>
          <a:srcRect b="13623" l="14497" r="14083" t="13169"/>
          <a:stretch/>
        </p:blipFill>
        <p:spPr>
          <a:xfrm>
            <a:off x="7194566" y="2896375"/>
            <a:ext cx="922500" cy="945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3a035bfef72_0_70"/>
          <p:cNvSpPr/>
          <p:nvPr/>
        </p:nvSpPr>
        <p:spPr>
          <a:xfrm>
            <a:off x="2874101" y="2659675"/>
            <a:ext cx="243000" cy="50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4537E"/>
          </a:solidFill>
          <a:ln cap="flat" cmpd="sng" w="38100">
            <a:solidFill>
              <a:srgbClr val="0453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3a035bfef72_0_70"/>
          <p:cNvSpPr/>
          <p:nvPr/>
        </p:nvSpPr>
        <p:spPr>
          <a:xfrm>
            <a:off x="5977351" y="2659675"/>
            <a:ext cx="243000" cy="50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4537E"/>
          </a:solidFill>
          <a:ln cap="flat" cmpd="sng" w="38100">
            <a:solidFill>
              <a:srgbClr val="0453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oai/share/7f4367ea-abe9-40a2-bc37-dde418f6bd33.png" id="107" name="Google Shape;107;g3a035bfef72_0_158"/>
          <p:cNvPicPr preferRelativeResize="0"/>
          <p:nvPr/>
        </p:nvPicPr>
        <p:blipFill rotWithShape="1">
          <a:blip r:embed="rId3">
            <a:alphaModFix/>
          </a:blip>
          <a:srcRect b="0" l="12962" r="12962" t="0"/>
          <a:stretch/>
        </p:blipFill>
        <p:spPr>
          <a:xfrm>
            <a:off x="4572000" y="0"/>
            <a:ext cx="457165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3a035bfef72_0_158" title="generated-image (1)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912" y="261125"/>
            <a:ext cx="3569776" cy="223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3a035bfef72_0_158"/>
          <p:cNvSpPr/>
          <p:nvPr/>
        </p:nvSpPr>
        <p:spPr>
          <a:xfrm rot="10800000">
            <a:off x="4562224" y="0"/>
            <a:ext cx="3072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g3a035bfef72_0_1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26576" y="4368550"/>
            <a:ext cx="1731125" cy="65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3a035bfef72_0_158"/>
          <p:cNvSpPr/>
          <p:nvPr/>
        </p:nvSpPr>
        <p:spPr>
          <a:xfrm>
            <a:off x="381150" y="2441048"/>
            <a:ext cx="36573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Emails: </a:t>
            </a:r>
            <a:br>
              <a:rPr lang="en-US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rcmachado@inmetro.gov.br</a:t>
            </a:r>
            <a:r>
              <a:rPr lang="en-US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raphaelmachado@ic.uff.br</a:t>
            </a:r>
            <a:endParaRPr b="1" i="0" sz="1300" u="none" cap="none" strike="noStrike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3a035bfef72_0_158"/>
          <p:cNvSpPr/>
          <p:nvPr/>
        </p:nvSpPr>
        <p:spPr>
          <a:xfrm>
            <a:off x="5202875" y="2297550"/>
            <a:ext cx="3696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1" lang="en-US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Obrigado!</a:t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g3a035bfef72_0_1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1241" y="3369128"/>
            <a:ext cx="1430346" cy="14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3a035bfef72_0_158"/>
          <p:cNvSpPr/>
          <p:nvPr/>
        </p:nvSpPr>
        <p:spPr>
          <a:xfrm>
            <a:off x="360666" y="4697041"/>
            <a:ext cx="14715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(21) 99346-6084</a:t>
            </a:r>
            <a:endParaRPr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g3a035bfef72_0_1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68716" y="3378850"/>
            <a:ext cx="1430350" cy="14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3a035bfef72_0_158"/>
          <p:cNvSpPr/>
          <p:nvPr/>
        </p:nvSpPr>
        <p:spPr>
          <a:xfrm>
            <a:off x="2427666" y="4768258"/>
            <a:ext cx="14715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https://www.linkedin.com</a:t>
            </a:r>
            <a:br>
              <a:rPr lang="en-US" sz="9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900">
                <a:solidFill>
                  <a:srgbClr val="030A18"/>
                </a:solidFill>
                <a:latin typeface="Calibri"/>
                <a:ea typeface="Calibri"/>
                <a:cs typeface="Calibri"/>
                <a:sym typeface="Calibri"/>
              </a:rPr>
              <a:t>/in/raphael-cs-machado/</a:t>
            </a:r>
            <a:endParaRPr sz="900">
              <a:solidFill>
                <a:srgbClr val="030A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2025-08-27T13:17:37Z</dcterms:created>
  <dc:creator>PptxGenJS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18.0</vt:r8>
  </property>
  <property fmtid="{D5CDD505-2E9C-101B-9397-08002B2CF9AE}" pid="3" name="PresentationFormat">
    <vt:lpwstr>On-screen Show (16:9)</vt:lpwstr>
  </property>
  <property fmtid="{D5CDD505-2E9C-101B-9397-08002B2CF9AE}" pid="4" name="Slides">
    <vt:r8>18.0</vt:r8>
  </property>
</Properties>
</file>